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3" r:id="rId4"/>
    <p:sldId id="258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0" r:id="rId16"/>
    <p:sldId id="271" r:id="rId17"/>
    <p:sldId id="272" r:id="rId18"/>
    <p:sldId id="274" r:id="rId19"/>
    <p:sldId id="275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9A5BDF9-5CFD-4F64-9A92-ABA118604275}">
          <p14:sldIdLst>
            <p14:sldId id="256"/>
            <p14:sldId id="257"/>
            <p14:sldId id="263"/>
            <p14:sldId id="258"/>
            <p14:sldId id="261"/>
            <p14:sldId id="260"/>
            <p14:sldId id="262"/>
            <p14:sldId id="264"/>
            <p14:sldId id="265"/>
            <p14:sldId id="266"/>
            <p14:sldId id="267"/>
            <p14:sldId id="268"/>
            <p14:sldId id="269"/>
            <p14:sldId id="273"/>
            <p14:sldId id="270"/>
            <p14:sldId id="271"/>
            <p14:sldId id="272"/>
            <p14:sldId id="274"/>
            <p14:sldId id="275"/>
          </p14:sldIdLst>
        </p14:section>
        <p14:section name="Untitled Section" id="{41D3F3FC-FE19-44D3-B10B-19176EB5911F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1CD16-9C3B-4A26-B3E1-F4FF909D9369}" v="1" dt="2025-08-08T22:26:39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therton, Hope" userId="09186d14-a6e5-4ee1-8d5b-790e450ee26c" providerId="ADAL" clId="{0091CD16-9C3B-4A26-B3E1-F4FF909D9369}"/>
    <pc:docChg chg="undo custSel modSld addSection">
      <pc:chgData name="Brotherton, Hope" userId="09186d14-a6e5-4ee1-8d5b-790e450ee26c" providerId="ADAL" clId="{0091CD16-9C3B-4A26-B3E1-F4FF909D9369}" dt="2025-08-08T22:27:42.167" v="45" actId="20577"/>
      <pc:docMkLst>
        <pc:docMk/>
      </pc:docMkLst>
      <pc:sldChg chg="modSp mod">
        <pc:chgData name="Brotherton, Hope" userId="09186d14-a6e5-4ee1-8d5b-790e450ee26c" providerId="ADAL" clId="{0091CD16-9C3B-4A26-B3E1-F4FF909D9369}" dt="2025-08-08T22:27:42.167" v="45" actId="20577"/>
        <pc:sldMkLst>
          <pc:docMk/>
          <pc:sldMk cId="4230423474" sldId="256"/>
        </pc:sldMkLst>
        <pc:spChg chg="mod">
          <ac:chgData name="Brotherton, Hope" userId="09186d14-a6e5-4ee1-8d5b-790e450ee26c" providerId="ADAL" clId="{0091CD16-9C3B-4A26-B3E1-F4FF909D9369}" dt="2025-08-08T22:27:42.167" v="45" actId="20577"/>
          <ac:spMkLst>
            <pc:docMk/>
            <pc:sldMk cId="4230423474" sldId="256"/>
            <ac:spMk id="3" creationId="{00000000-0000-0000-0000-000000000000}"/>
          </ac:spMkLst>
        </pc:spChg>
      </pc:sldChg>
      <pc:sldChg chg="addSp modSp mod">
        <pc:chgData name="Brotherton, Hope" userId="09186d14-a6e5-4ee1-8d5b-790e450ee26c" providerId="ADAL" clId="{0091CD16-9C3B-4A26-B3E1-F4FF909D9369}" dt="2025-08-08T22:27:29.998" v="32" actId="20577"/>
        <pc:sldMkLst>
          <pc:docMk/>
          <pc:sldMk cId="307481760" sldId="277"/>
        </pc:sldMkLst>
        <pc:spChg chg="mod">
          <ac:chgData name="Brotherton, Hope" userId="09186d14-a6e5-4ee1-8d5b-790e450ee26c" providerId="ADAL" clId="{0091CD16-9C3B-4A26-B3E1-F4FF909D9369}" dt="2025-08-08T22:27:29.998" v="32" actId="20577"/>
          <ac:spMkLst>
            <pc:docMk/>
            <pc:sldMk cId="307481760" sldId="277"/>
            <ac:spMk id="3" creationId="{00000000-0000-0000-0000-000000000000}"/>
          </ac:spMkLst>
        </pc:spChg>
        <pc:picChg chg="add mod">
          <ac:chgData name="Brotherton, Hope" userId="09186d14-a6e5-4ee1-8d5b-790e450ee26c" providerId="ADAL" clId="{0091CD16-9C3B-4A26-B3E1-F4FF909D9369}" dt="2025-08-08T22:27:20.850" v="24" actId="1076"/>
          <ac:picMkLst>
            <pc:docMk/>
            <pc:sldMk cId="307481760" sldId="277"/>
            <ac:picMk id="7" creationId="{E18B6198-6FB6-F417-81A6-8909A29ECD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AA885-28D4-4937-B47F-317164AFD570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3FCB6-A59D-411F-9476-13058D40B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PMI</a:t>
            </a:r>
          </a:p>
          <a:p>
            <a:r>
              <a:rPr lang="en-US" dirty="0"/>
              <a:t>Offer typical</a:t>
            </a:r>
            <a:r>
              <a:rPr lang="en-US" baseline="0" dirty="0"/>
              <a:t> design services but also boots on ground</a:t>
            </a:r>
          </a:p>
          <a:p>
            <a:r>
              <a:rPr lang="en-US" baseline="0" dirty="0"/>
              <a:t>Talk about yourself how many years experience 17 + operator license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3FCB6-A59D-411F-9476-13058D40BE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1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</a:t>
            </a:r>
            <a:r>
              <a:rPr lang="en-US" baseline="0" dirty="0"/>
              <a:t> going to discuss breakpoint, cost considerations and byproducts, cyanide formation on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3FCB6-A59D-411F-9476-13058D40BE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40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Truck</a:t>
            </a:r>
            <a:r>
              <a:rPr lang="en-US" baseline="0" dirty="0"/>
              <a:t> stops generate high ammonia load </a:t>
            </a:r>
          </a:p>
          <a:p>
            <a:r>
              <a:rPr lang="en-US" baseline="0" dirty="0"/>
              <a:t>Food production after anaerobic front end</a:t>
            </a:r>
          </a:p>
          <a:p>
            <a:r>
              <a:rPr lang="en-US" baseline="0" dirty="0"/>
              <a:t>Landfills have very high ammonia 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3FCB6-A59D-411F-9476-13058D40BE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0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inventory of cleaning</a:t>
            </a:r>
            <a:r>
              <a:rPr lang="en-US" baseline="0" dirty="0"/>
              <a:t> products</a:t>
            </a:r>
          </a:p>
          <a:p>
            <a:r>
              <a:rPr lang="en-US" baseline="0" dirty="0" err="1"/>
              <a:t>Quats</a:t>
            </a:r>
            <a:r>
              <a:rPr lang="en-US" baseline="0" dirty="0"/>
              <a:t> very tough on biological process, dissolves cell 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3FCB6-A59D-411F-9476-13058D40BE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8/8/2025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Ammonia Removal Strategies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873077"/>
            <a:ext cx="8825658" cy="861420"/>
          </a:xfrm>
        </p:spPr>
        <p:txBody>
          <a:bodyPr/>
          <a:lstStyle/>
          <a:p>
            <a:r>
              <a:rPr lang="en-US" dirty="0"/>
              <a:t>Brad Wingfield, </a:t>
            </a:r>
            <a:r>
              <a:rPr lang="en-US" dirty="0" err="1"/>
              <a:t>p.E.</a:t>
            </a:r>
            <a:endParaRPr lang="en-US" dirty="0"/>
          </a:p>
          <a:p>
            <a:r>
              <a:rPr lang="en-US" dirty="0" err="1"/>
              <a:t>terracon</a:t>
            </a:r>
            <a:r>
              <a:rPr lang="en-US" dirty="0"/>
              <a:t> – LITTLE ROCK, AR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6874B7-2745-1DF9-856B-863CFD2C17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596" y="5412092"/>
            <a:ext cx="2905998" cy="8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3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 Scale Study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9281" y="3461948"/>
            <a:ext cx="5554854" cy="321752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PMI performed bench scale study on a local landfill leachate</a:t>
            </a:r>
          </a:p>
          <a:p>
            <a:r>
              <a:rPr lang="en-US" dirty="0"/>
              <a:t>Influent ammonia = 1000 mg/l from significant anaerobic activity in landfill</a:t>
            </a:r>
          </a:p>
          <a:p>
            <a:r>
              <a:rPr lang="en-US" dirty="0"/>
              <a:t>Effluent ammonia = 7 mg/l</a:t>
            </a:r>
          </a:p>
          <a:p>
            <a:r>
              <a:rPr lang="en-US" dirty="0"/>
              <a:t>Titrations with sulfuric acid and caustic soda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1" y="256088"/>
            <a:ext cx="5554854" cy="320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1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 Scale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Sulfuric added to potentially reduce carbonate scale</a:t>
            </a:r>
          </a:p>
          <a:p>
            <a:r>
              <a:rPr lang="en-US" dirty="0"/>
              <a:t>Aerate to simulate ammonia tower</a:t>
            </a:r>
          </a:p>
          <a:p>
            <a:r>
              <a:rPr lang="en-US" dirty="0"/>
              <a:t>Confirm applicability for high strength ammonia leachate</a:t>
            </a:r>
          </a:p>
          <a:p>
            <a:r>
              <a:rPr lang="en-US" dirty="0"/>
              <a:t>Calculate chemical cost for full build based on titrations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3894" y="1466329"/>
            <a:ext cx="5832505" cy="4374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0B828-A2D8-2B15-C50C-9798B7646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5224F05-5E8A-2AD8-C02D-112ACCD97C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DDC5E9-2296-2682-F26D-E1021283D643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25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 Scale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Ammonia stripping viable option for high ammonia loading</a:t>
            </a:r>
          </a:p>
          <a:p>
            <a:r>
              <a:rPr lang="en-US" dirty="0"/>
              <a:t>Concerns</a:t>
            </a:r>
          </a:p>
          <a:p>
            <a:pPr lvl="1"/>
            <a:r>
              <a:rPr lang="en-US" dirty="0"/>
              <a:t>Scale</a:t>
            </a:r>
          </a:p>
          <a:p>
            <a:pPr lvl="1"/>
            <a:r>
              <a:rPr lang="en-US" dirty="0"/>
              <a:t>Metal Precipitate</a:t>
            </a:r>
          </a:p>
          <a:p>
            <a:pPr lvl="1"/>
            <a:r>
              <a:rPr lang="en-US" dirty="0"/>
              <a:t>Temperature</a:t>
            </a:r>
          </a:p>
          <a:p>
            <a:r>
              <a:rPr lang="en-US" dirty="0"/>
              <a:t>Next step -&gt; initiate onsite pilot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E0869-69BE-6C6A-78F7-9BE7E734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496B01-7F95-4CB5-9627-5F5719E5E8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25CB9F-D820-2307-5B24-AD463BB5ED55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Packed Tower Pilot Study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34" y="708559"/>
            <a:ext cx="7278665" cy="5458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PMI installed pilot scale unit in 2020 and ran pilot for 4 months</a:t>
            </a:r>
          </a:p>
          <a:p>
            <a:r>
              <a:rPr lang="en-US" dirty="0"/>
              <a:t>Analyzed various flowrates, pH, additives on effluent ammonia concentration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6D9CAA-4C4C-DE8A-3E1C-63251AC9B666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3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Packed Tower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761412" cy="3553460"/>
          </a:xfrm>
        </p:spPr>
        <p:txBody>
          <a:bodyPr>
            <a:normAutofit/>
          </a:bodyPr>
          <a:lstStyle/>
          <a:p>
            <a:r>
              <a:rPr lang="en-US" dirty="0"/>
              <a:t>Design flowrate = 3 </a:t>
            </a:r>
            <a:r>
              <a:rPr lang="en-US" dirty="0" err="1"/>
              <a:t>gpm</a:t>
            </a:r>
            <a:r>
              <a:rPr lang="en-US" dirty="0"/>
              <a:t> @ 1500 cfm</a:t>
            </a:r>
          </a:p>
          <a:p>
            <a:r>
              <a:rPr lang="en-US" dirty="0"/>
              <a:t>Study flowrates -&gt; 1.5, 3, 6, and 9 </a:t>
            </a:r>
            <a:r>
              <a:rPr lang="en-US" dirty="0" err="1"/>
              <a:t>gpm</a:t>
            </a:r>
            <a:endParaRPr lang="en-US" dirty="0"/>
          </a:p>
          <a:p>
            <a:r>
              <a:rPr lang="en-US" dirty="0"/>
              <a:t>pH run at 9 and 11</a:t>
            </a:r>
          </a:p>
          <a:p>
            <a:r>
              <a:rPr lang="en-US" dirty="0"/>
              <a:t>What did we want to determine?</a:t>
            </a:r>
          </a:p>
          <a:p>
            <a:pPr lvl="1"/>
            <a:r>
              <a:rPr lang="en-US" dirty="0"/>
              <a:t>Effects of flowrate and pH</a:t>
            </a:r>
          </a:p>
          <a:p>
            <a:pPr lvl="1"/>
            <a:r>
              <a:rPr lang="en-US" dirty="0"/>
              <a:t>Wet bulb temp effect on efficiency</a:t>
            </a:r>
          </a:p>
          <a:p>
            <a:pPr lvl="1"/>
            <a:r>
              <a:rPr lang="en-US" dirty="0"/>
              <a:t>Recalcitrant TKN</a:t>
            </a:r>
          </a:p>
          <a:p>
            <a:pPr lvl="1"/>
            <a:r>
              <a:rPr lang="en-US" dirty="0"/>
              <a:t>Antifoam &amp; </a:t>
            </a:r>
            <a:r>
              <a:rPr lang="en-US" dirty="0" err="1"/>
              <a:t>Antiscale</a:t>
            </a:r>
            <a:endParaRPr lang="en-US" dirty="0"/>
          </a:p>
          <a:p>
            <a:pPr lvl="1"/>
            <a:r>
              <a:rPr lang="en-US" dirty="0"/>
              <a:t>Scale potential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16914-8506-F25D-BB25-33F0C56ED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C3730E8-B1B5-7DCB-B5A3-DD6D41ECFB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088625-4B32-CC6B-A7BC-76ED1C27F37F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3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Packed Tower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9" y="2090056"/>
            <a:ext cx="5518331" cy="4138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24" y="2090056"/>
            <a:ext cx="5518331" cy="4138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3A2F4-6538-5917-46D4-9A93A8F7BB9A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15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NH3 Removal Efficiency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525" y="1902750"/>
            <a:ext cx="6984273" cy="4579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A59282-278C-2AAA-7DBF-4EAF841BDB5A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03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 Bulb vs Efficiency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902" y="1866990"/>
            <a:ext cx="6879772" cy="4637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0FB12-7CC1-5D3E-5651-43D55E9ABFD2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76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Study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Wet bulb driver of efficiency</a:t>
            </a:r>
          </a:p>
          <a:p>
            <a:pPr lvl="1"/>
            <a:r>
              <a:rPr lang="en-US" dirty="0"/>
              <a:t>Cold, dry air difficult conditions</a:t>
            </a:r>
          </a:p>
          <a:p>
            <a:pPr lvl="1"/>
            <a:r>
              <a:rPr lang="en-US" dirty="0"/>
              <a:t>Towers in series for multiple passes</a:t>
            </a:r>
          </a:p>
          <a:p>
            <a:r>
              <a:rPr lang="en-US" dirty="0"/>
              <a:t>Scale potential</a:t>
            </a:r>
          </a:p>
          <a:p>
            <a:pPr lvl="1"/>
            <a:r>
              <a:rPr lang="en-US" dirty="0"/>
              <a:t>Clean in place</a:t>
            </a:r>
          </a:p>
          <a:p>
            <a:r>
              <a:rPr lang="en-US" dirty="0"/>
              <a:t>Metal precipitates</a:t>
            </a:r>
          </a:p>
          <a:p>
            <a:r>
              <a:rPr lang="en-US" dirty="0"/>
              <a:t>Recalcitrant TKN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3DB25-BF8C-CE2A-DAE3-F275C69B2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AF1B3C0-B678-62BD-E11A-65EDE0400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2ED7C2-E4FB-AB33-13BE-BEF7D71C0757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7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Determine percentage of recalcitrant TKN</a:t>
            </a:r>
          </a:p>
          <a:p>
            <a:r>
              <a:rPr lang="en-US" dirty="0"/>
              <a:t>Bench scale SBR setup at university</a:t>
            </a:r>
          </a:p>
          <a:p>
            <a:pPr lvl="1"/>
            <a:r>
              <a:rPr lang="en-US" dirty="0"/>
              <a:t>3 reactors – control, 10%, 30%</a:t>
            </a:r>
          </a:p>
          <a:p>
            <a:r>
              <a:rPr lang="en-US" dirty="0"/>
              <a:t>Shipped leachate &amp; domestic wastewater</a:t>
            </a:r>
          </a:p>
          <a:p>
            <a:r>
              <a:rPr lang="en-US" dirty="0"/>
              <a:t>MCRT approximately 10 days</a:t>
            </a:r>
          </a:p>
          <a:p>
            <a:r>
              <a:rPr lang="en-US" dirty="0"/>
              <a:t>Analyzed TKN in all reactors </a:t>
            </a:r>
          </a:p>
          <a:p>
            <a:pPr lvl="1"/>
            <a:r>
              <a:rPr lang="en-US" dirty="0"/>
              <a:t>Percentage of TKN found to be recalcitrant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21728-12C6-7539-3631-36F76ACF2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500E6FA-25D2-1796-86D5-F5B7208CE0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315E1-C216-BF0A-C76B-5E1EAA805148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2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Ammonia Removal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Nitrification</a:t>
            </a:r>
          </a:p>
          <a:p>
            <a:pPr lvl="1"/>
            <a:r>
              <a:rPr lang="en-US" dirty="0"/>
              <a:t>Reduction in ammonia through biological processes</a:t>
            </a:r>
          </a:p>
          <a:p>
            <a:r>
              <a:rPr lang="en-US" dirty="0"/>
              <a:t>Air Stripping</a:t>
            </a:r>
          </a:p>
          <a:p>
            <a:pPr lvl="1"/>
            <a:r>
              <a:rPr lang="en-US" dirty="0"/>
              <a:t>Convert ammonium hydroxide to ammonia gas through pH adjustment</a:t>
            </a:r>
          </a:p>
          <a:p>
            <a:r>
              <a:rPr lang="en-US" dirty="0"/>
              <a:t>Breakpoint Chlorination</a:t>
            </a:r>
          </a:p>
          <a:p>
            <a:pPr lvl="1"/>
            <a:r>
              <a:rPr lang="en-US" dirty="0"/>
              <a:t>Oxidize ammonia with chlorine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26D02-DF6A-30DD-E925-4A0A52EA7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C321499-777C-DCCD-D2F9-5D7C786936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0415C-7510-C221-3FFE-291E6367E1B9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4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4416876" cy="2283823"/>
          </a:xfrm>
        </p:spPr>
        <p:txBody>
          <a:bodyPr/>
          <a:lstStyle/>
          <a:p>
            <a:r>
              <a:rPr lang="en-US" dirty="0"/>
              <a:t>Ammonia removal strategies</a:t>
            </a:r>
          </a:p>
          <a:p>
            <a:r>
              <a:rPr lang="en-US" dirty="0"/>
              <a:t>Brad Wingfield, </a:t>
            </a:r>
            <a:r>
              <a:rPr lang="en-US" dirty="0" err="1"/>
              <a:t>p.e.</a:t>
            </a:r>
            <a:endParaRPr lang="en-US" dirty="0"/>
          </a:p>
          <a:p>
            <a:r>
              <a:rPr lang="en-US" dirty="0"/>
              <a:t>Terracon - little rock, </a:t>
            </a:r>
            <a:r>
              <a:rPr lang="en-US" dirty="0" err="1"/>
              <a:t>ar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18B6198-6FB6-F417-81A6-8909A29ECD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435" y="5741582"/>
            <a:ext cx="2445321" cy="72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Ammonia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93" y="365411"/>
            <a:ext cx="5131512" cy="6127177"/>
          </a:xfrm>
          <a:prstGeom prst="roundRect">
            <a:avLst>
              <a:gd name="adj" fmla="val 467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Ammonification</a:t>
            </a:r>
          </a:p>
          <a:p>
            <a:r>
              <a:rPr lang="en-US" dirty="0"/>
              <a:t>Anaerobic processes such as STEP systems</a:t>
            </a:r>
          </a:p>
          <a:p>
            <a:r>
              <a:rPr lang="en-US" dirty="0"/>
              <a:t>Landfill and other industrial sources</a:t>
            </a:r>
          </a:p>
          <a:p>
            <a:r>
              <a:rPr lang="en-US" dirty="0"/>
              <a:t>Domestic wastewater has generally light ammonia loading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4DCA7-6FEA-11F3-0E3C-EC54D2B668D7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Biological process </a:t>
            </a:r>
          </a:p>
          <a:p>
            <a:r>
              <a:rPr lang="en-US" dirty="0"/>
              <a:t>Two types</a:t>
            </a:r>
          </a:p>
          <a:p>
            <a:pPr lvl="1"/>
            <a:r>
              <a:rPr lang="en-US" dirty="0"/>
              <a:t>Fixed-film</a:t>
            </a:r>
          </a:p>
          <a:p>
            <a:pPr lvl="1"/>
            <a:r>
              <a:rPr lang="en-US" dirty="0"/>
              <a:t>Suspended growth</a:t>
            </a:r>
          </a:p>
          <a:p>
            <a:r>
              <a:rPr lang="en-US" dirty="0"/>
              <a:t>Nitrification is a more sensitive process than BOD removal</a:t>
            </a:r>
          </a:p>
          <a:p>
            <a:r>
              <a:rPr lang="en-US" dirty="0"/>
              <a:t>Requires alkalinity and oxygen</a:t>
            </a:r>
          </a:p>
          <a:p>
            <a:r>
              <a:rPr lang="en-US" dirty="0"/>
              <a:t>Temperature and pH sensitive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2C9D0-0D64-D8A8-00B2-248460AC5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1B919D0-6E51-E2E9-16EA-C015D3886C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4D092-F334-5BAE-0D9E-10B41A6F10CB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6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Nitrification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Optimal nitrification occurs under the following conditions</a:t>
            </a:r>
          </a:p>
          <a:p>
            <a:r>
              <a:rPr lang="en-US" dirty="0"/>
              <a:t>pH = 6.5-8.5, target 8.0</a:t>
            </a:r>
          </a:p>
          <a:p>
            <a:r>
              <a:rPr lang="en-US" dirty="0"/>
              <a:t>DO = 2.0+ mg/l, target 5.0 mg/l</a:t>
            </a:r>
          </a:p>
          <a:p>
            <a:r>
              <a:rPr lang="en-US" dirty="0"/>
              <a:t>Temp = 30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Available alkalinity of 7.14 mg/l per 1.0 mg/l of ammonia</a:t>
            </a:r>
          </a:p>
          <a:p>
            <a:pPr lvl="1"/>
            <a:r>
              <a:rPr lang="en-US" dirty="0"/>
              <a:t>Ideal to have 100 mg/l in effluent</a:t>
            </a:r>
          </a:p>
          <a:p>
            <a:r>
              <a:rPr lang="en-US" dirty="0"/>
              <a:t>No inhibitory compounds such as cleaners, phenols, metals,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4E4D2-4BF3-6D39-0571-FA5AE1BBC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B412062-C76C-6876-1BBB-E77FCBE48F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7BA84-74FD-57B9-9ACC-91E458C7A36F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7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Fixed-film vs Suspended Growth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Fixed-film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Stable</a:t>
            </a:r>
          </a:p>
          <a:p>
            <a:r>
              <a:rPr lang="en-US" dirty="0"/>
              <a:t>No solids washout</a:t>
            </a:r>
          </a:p>
          <a:p>
            <a:r>
              <a:rPr lang="en-US" dirty="0"/>
              <a:t>Increase total solids without need for secondary clarification</a:t>
            </a:r>
          </a:p>
          <a:p>
            <a:r>
              <a:rPr lang="en-US" dirty="0"/>
              <a:t>Decrease MCRT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Suspended Growth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All nitrification in mixed liquor</a:t>
            </a:r>
          </a:p>
          <a:p>
            <a:r>
              <a:rPr lang="en-US" dirty="0"/>
              <a:t>Susceptible to loading and flow changes</a:t>
            </a:r>
          </a:p>
          <a:p>
            <a:r>
              <a:rPr lang="en-US" dirty="0"/>
              <a:t>Solids washouts and secondary clarification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2C3CD-5D94-0327-0FC3-7010CE47A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B8D5275-18C4-4AF4-12C5-0EE50D816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14D86-753E-C276-6191-6B1F06A8C4C0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1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Stage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28" y="2401473"/>
            <a:ext cx="4991284" cy="3416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First Stage</a:t>
            </a:r>
          </a:p>
          <a:p>
            <a:r>
              <a:rPr lang="en-US" sz="1600" dirty="0"/>
              <a:t>Heterotrophic bacteria utilize carbon source from organic matter</a:t>
            </a:r>
          </a:p>
          <a:p>
            <a:r>
              <a:rPr lang="en-US" sz="1600" dirty="0"/>
              <a:t>Outcompete nitrifying bacteria </a:t>
            </a:r>
          </a:p>
          <a:p>
            <a:r>
              <a:rPr lang="en-US" sz="1600" dirty="0"/>
              <a:t>If plant overloaded ammonia will not be sufficiently reduced</a:t>
            </a:r>
          </a:p>
          <a:p>
            <a:r>
              <a:rPr lang="en-US" sz="1600" dirty="0"/>
              <a:t>Size first stage for complete removal of BOD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401472"/>
            <a:ext cx="5178758" cy="3858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Second Stage</a:t>
            </a:r>
          </a:p>
          <a:p>
            <a:r>
              <a:rPr lang="en-US" sz="1600" dirty="0"/>
              <a:t>Sized for ammonia loading only based on hydraulic and concentration</a:t>
            </a:r>
          </a:p>
          <a:p>
            <a:r>
              <a:rPr lang="en-US" sz="1600" dirty="0"/>
              <a:t>Fixed-film is ideal in second stage as further clarification not necessary if sized properly</a:t>
            </a:r>
          </a:p>
          <a:p>
            <a:r>
              <a:rPr lang="en-US" sz="1600" dirty="0"/>
              <a:t>Ensure proper alkalinity and pH, nitrification will be robust</a:t>
            </a:r>
          </a:p>
          <a:p>
            <a:r>
              <a:rPr lang="en-US" sz="1600" dirty="0"/>
              <a:t>Up to 10,000 </a:t>
            </a:r>
            <a:r>
              <a:rPr lang="en-US" sz="1600" dirty="0" err="1"/>
              <a:t>gpd</a:t>
            </a:r>
            <a:r>
              <a:rPr lang="en-US" sz="1600" dirty="0"/>
              <a:t> textile type systems</a:t>
            </a:r>
          </a:p>
          <a:p>
            <a:r>
              <a:rPr lang="en-US" sz="1600" dirty="0"/>
              <a:t>Up to 100,000 </a:t>
            </a:r>
            <a:r>
              <a:rPr lang="en-US" sz="1600" dirty="0" err="1"/>
              <a:t>gpd</a:t>
            </a:r>
            <a:r>
              <a:rPr lang="en-US" sz="1600" dirty="0"/>
              <a:t> MBBRs</a:t>
            </a:r>
          </a:p>
          <a:p>
            <a:r>
              <a:rPr lang="en-US" sz="1600" dirty="0"/>
              <a:t>Decentralized systems (travel stops)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AD55EA-345B-E775-13F6-74C615C60D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617726"/>
            <a:ext cx="12192000" cy="120969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8B79035-9692-C0A5-7CCD-63390838DB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79486"/>
            <a:ext cx="1475237" cy="437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317D50-908A-C3B3-816F-E3FA12367C1A}"/>
              </a:ext>
            </a:extLst>
          </p:cNvPr>
          <p:cNvSpPr txBox="1"/>
          <p:nvPr/>
        </p:nvSpPr>
        <p:spPr>
          <a:xfrm>
            <a:off x="5775751" y="6534977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23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Alkalinity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for performance especially for second stage fixed-film system</a:t>
            </a:r>
          </a:p>
          <a:p>
            <a:r>
              <a:rPr lang="en-US" dirty="0"/>
              <a:t>Maintain &gt;100 mg/l in effluent </a:t>
            </a:r>
          </a:p>
          <a:p>
            <a:r>
              <a:rPr lang="en-US" dirty="0"/>
              <a:t>Sources?</a:t>
            </a:r>
          </a:p>
          <a:p>
            <a:pPr lvl="1"/>
            <a:r>
              <a:rPr lang="en-US" dirty="0"/>
              <a:t>Sodium Bicarbonate NaHCO</a:t>
            </a:r>
            <a:r>
              <a:rPr lang="en-US" baseline="-25000" dirty="0"/>
              <a:t>3</a:t>
            </a:r>
            <a:endParaRPr lang="en-US" dirty="0"/>
          </a:p>
          <a:p>
            <a:pPr lvl="1"/>
            <a:r>
              <a:rPr lang="en-US" dirty="0"/>
              <a:t>Soda Ash (sodium carbonate) Na</a:t>
            </a:r>
            <a:r>
              <a:rPr lang="en-US" baseline="-25000" dirty="0"/>
              <a:t>2</a:t>
            </a:r>
            <a:r>
              <a:rPr lang="en-US" dirty="0"/>
              <a:t>CO</a:t>
            </a:r>
            <a:r>
              <a:rPr lang="en-US" baseline="-25000" dirty="0"/>
              <a:t>3</a:t>
            </a:r>
          </a:p>
          <a:p>
            <a:pPr lvl="1"/>
            <a:r>
              <a:rPr lang="en-US" dirty="0"/>
              <a:t>Caustic Soda (sodium hydroxide) </a:t>
            </a:r>
            <a:r>
              <a:rPr lang="en-US" dirty="0" err="1"/>
              <a:t>NaOH</a:t>
            </a:r>
            <a:endParaRPr lang="en-US" dirty="0"/>
          </a:p>
          <a:p>
            <a:r>
              <a:rPr lang="en-US" dirty="0"/>
              <a:t>Acts as buffer to stabilize 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B7301-8FF8-14F3-2675-6FF1F9820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94C17BC-3777-6D4F-8232-BC15AC3AE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EB1EB-95BB-0559-FE74-29F74477BFC9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4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Ammonia Stripping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981822" cy="36753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Utilize air to remove ammonia from water</a:t>
            </a:r>
          </a:p>
          <a:p>
            <a:r>
              <a:rPr lang="en-US" dirty="0"/>
              <a:t>Raise pH to 10.8 to 11.5 </a:t>
            </a:r>
          </a:p>
          <a:p>
            <a:r>
              <a:rPr lang="en-US" dirty="0"/>
              <a:t>Typically done with countercurrent packed media tower</a:t>
            </a:r>
          </a:p>
          <a:p>
            <a:r>
              <a:rPr lang="en-US" dirty="0"/>
              <a:t>Physical/chemical process, no biomass concerns</a:t>
            </a:r>
          </a:p>
          <a:p>
            <a:r>
              <a:rPr lang="en-US" dirty="0"/>
              <a:t>Nitrogen is removed from system</a:t>
            </a:r>
          </a:p>
          <a:p>
            <a:pPr lvl="1"/>
            <a:r>
              <a:rPr lang="en-US" dirty="0"/>
              <a:t>Advantageous when POTW total nitrogen requirements prohibit cost effective denitrification</a:t>
            </a:r>
          </a:p>
          <a:p>
            <a:r>
              <a:rPr lang="en-US" dirty="0"/>
              <a:t>Concerns</a:t>
            </a:r>
          </a:p>
          <a:p>
            <a:pPr lvl="1"/>
            <a:r>
              <a:rPr lang="en-US" dirty="0"/>
              <a:t>Scale</a:t>
            </a:r>
          </a:p>
          <a:p>
            <a:pPr lvl="1"/>
            <a:r>
              <a:rPr lang="en-US" dirty="0"/>
              <a:t>Freezing temps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B7963-D54E-E430-3A2F-D45C57EC8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4"/>
          <a:stretch/>
        </p:blipFill>
        <p:spPr>
          <a:xfrm>
            <a:off x="0" y="5564561"/>
            <a:ext cx="12192000" cy="12096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B00EC0-4DCC-AAF8-2FBE-9F52AA3509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298" y="6336954"/>
            <a:ext cx="1475237" cy="437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BE2FA-57A5-A962-CF5F-B1A72C7DE2A1}"/>
              </a:ext>
            </a:extLst>
          </p:cNvPr>
          <p:cNvSpPr txBox="1"/>
          <p:nvPr/>
        </p:nvSpPr>
        <p:spPr>
          <a:xfrm>
            <a:off x="5775751" y="6492445"/>
            <a:ext cx="62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02F050-EF99-4F6F-AE29-67CA9A8FFE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92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3005</TotalTime>
  <Words>739</Words>
  <Application>Microsoft Office PowerPoint</Application>
  <PresentationFormat>Widescreen</PresentationFormat>
  <Paragraphs>155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Ion Boardroom</vt:lpstr>
      <vt:lpstr>Ammonia Removal Strategies</vt:lpstr>
      <vt:lpstr>Ammonia Removal Options</vt:lpstr>
      <vt:lpstr>Sources of Ammonia</vt:lpstr>
      <vt:lpstr>Nitrification</vt:lpstr>
      <vt:lpstr>Nitrification Requirements</vt:lpstr>
      <vt:lpstr>Fixed-film vs Suspended Growth</vt:lpstr>
      <vt:lpstr>Two Stage System</vt:lpstr>
      <vt:lpstr>Alkalinity</vt:lpstr>
      <vt:lpstr>Ammonia Stripping</vt:lpstr>
      <vt:lpstr>Bench Scale Study</vt:lpstr>
      <vt:lpstr>Bench Scale Study</vt:lpstr>
      <vt:lpstr>Bench Scale Conclusions</vt:lpstr>
      <vt:lpstr>Packed Tower Pilot Study</vt:lpstr>
      <vt:lpstr>Packed Tower Parameters</vt:lpstr>
      <vt:lpstr>Packed Tower</vt:lpstr>
      <vt:lpstr>NH3 Removal Efficiency</vt:lpstr>
      <vt:lpstr>Wet Bulb vs Efficiency</vt:lpstr>
      <vt:lpstr>Pilot Study Results</vt:lpstr>
      <vt:lpstr>Biological Study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Wingfield</dc:creator>
  <cp:lastModifiedBy>Brotherton, Hope</cp:lastModifiedBy>
  <cp:revision>40</cp:revision>
  <dcterms:created xsi:type="dcterms:W3CDTF">2021-10-04T22:52:36Z</dcterms:created>
  <dcterms:modified xsi:type="dcterms:W3CDTF">2025-08-08T22:27:44Z</dcterms:modified>
</cp:coreProperties>
</file>